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2.xml" ContentType="application/vnd.openxmlformats-officedocument.theme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4" r:id="rId1"/>
    <p:sldMasterId id="2147483796" r:id="rId2"/>
    <p:sldMasterId id="2147483755" r:id="rId3"/>
  </p:sldMasterIdLst>
  <p:notesMasterIdLst>
    <p:notesMasterId r:id="rId20"/>
  </p:notesMasterIdLst>
  <p:sldIdLst>
    <p:sldId id="526" r:id="rId4"/>
    <p:sldId id="510" r:id="rId5"/>
    <p:sldId id="524" r:id="rId6"/>
    <p:sldId id="472" r:id="rId7"/>
    <p:sldId id="511" r:id="rId8"/>
    <p:sldId id="512" r:id="rId9"/>
    <p:sldId id="514" r:id="rId10"/>
    <p:sldId id="516" r:id="rId11"/>
    <p:sldId id="518" r:id="rId12"/>
    <p:sldId id="502" r:id="rId13"/>
    <p:sldId id="497" r:id="rId14"/>
    <p:sldId id="521" r:id="rId15"/>
    <p:sldId id="525" r:id="rId16"/>
    <p:sldId id="507" r:id="rId17"/>
    <p:sldId id="501" r:id="rId18"/>
    <p:sldId id="527" r:id="rId19"/>
  </p:sldIdLst>
  <p:sldSz cx="9144000" cy="5143500" type="screen16x9"/>
  <p:notesSz cx="6858000" cy="9144000"/>
  <p:embeddedFontLs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Microsoft JhengHei" pitchFamily="34" charset="-120"/>
      <p:regular r:id="rId25"/>
      <p:bold r:id="rId26"/>
    </p:embeddedFont>
    <p:embeddedFont>
      <p:font typeface="黑体" pitchFamily="49" charset="-122"/>
      <p:regular r:id="rId27"/>
    </p:embeddedFont>
    <p:embeddedFont>
      <p:font typeface="幼圆" pitchFamily="49" charset="-122"/>
      <p:regular r:id="rId28"/>
    </p:embeddedFont>
    <p:embeddedFont>
      <p:font typeface="楷体" pitchFamily="49" charset="-122"/>
      <p:regular r:id="rId29"/>
    </p:embeddedFont>
    <p:embeddedFont>
      <p:font typeface="微软雅黑" pitchFamily="34" charset="-122"/>
      <p:regular r:id="rId30"/>
      <p:bold r:id="rId31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AFF22A"/>
    <a:srgbClr val="009900"/>
    <a:srgbClr val="FF0000"/>
    <a:srgbClr val="FF9933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110" d="100"/>
          <a:sy n="110" d="100"/>
        </p:scale>
        <p:origin x="-372" y="-216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6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1.fntdata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5.fntdata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4.fntdata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11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397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4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891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8E11B41-EFA3-4B42-B615-E5824596BF6C}" type="slidenum">
              <a:rPr lang="zh-CN" altLang="en-US" sz="1200">
                <a:solidFill>
                  <a:srgbClr val="000000"/>
                </a:solidFill>
                <a:latin typeface="Calibri" pitchFamily="34" charset="0"/>
                <a:ea typeface="宋体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zh-CN" sz="1200">
              <a:solidFill>
                <a:srgbClr val="000000"/>
              </a:solidFill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95178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51542617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4162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9460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6750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5091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6303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7330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6666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2227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4574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472782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945902150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75672299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9502850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139688962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6818788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386210112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482579985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25049036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73570402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16302393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637766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305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411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8242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0304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754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9115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167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6520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6687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4375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7777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439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2242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6001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658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8037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5619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9047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4907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8290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144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1298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8248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7010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3368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8011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3119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400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522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7744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2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1580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3978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4088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1407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9779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5925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9326777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0870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0356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358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818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0789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095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9360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0047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3556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7482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6101164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0309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1530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3721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1805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1394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0983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4459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4021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1851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2565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82344653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8169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58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83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25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50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15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49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05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456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83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12751687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2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3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79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42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140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12485151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6046588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5801485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61623902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100282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14307870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96599132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23315167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20912402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7407526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97564535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4636898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2524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2947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505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6494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12947497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7786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47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5586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8883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0831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1195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3498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3865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3441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1414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251341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966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2752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892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187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6129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2507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4998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4113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2292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3222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95294664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2357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9419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8899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655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9658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5319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8246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7569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2445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5765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" Target="../slides/slid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26" Type="http://schemas.openxmlformats.org/officeDocument/2006/relationships/slideLayout" Target="../slideLayouts/slideLayout80.xml"/><Relationship Id="rId39" Type="http://schemas.openxmlformats.org/officeDocument/2006/relationships/slideLayout" Target="../slideLayouts/slideLayout93.xml"/><Relationship Id="rId21" Type="http://schemas.openxmlformats.org/officeDocument/2006/relationships/slideLayout" Target="../slideLayouts/slideLayout75.xml"/><Relationship Id="rId34" Type="http://schemas.openxmlformats.org/officeDocument/2006/relationships/slideLayout" Target="../slideLayouts/slideLayout88.xml"/><Relationship Id="rId42" Type="http://schemas.openxmlformats.org/officeDocument/2006/relationships/slideLayout" Target="../slideLayouts/slideLayout96.xml"/><Relationship Id="rId47" Type="http://schemas.openxmlformats.org/officeDocument/2006/relationships/slideLayout" Target="../slideLayouts/slideLayout101.xml"/><Relationship Id="rId50" Type="http://schemas.openxmlformats.org/officeDocument/2006/relationships/slideLayout" Target="../slideLayouts/slideLayout104.xml"/><Relationship Id="rId55" Type="http://schemas.openxmlformats.org/officeDocument/2006/relationships/theme" Target="../theme/theme2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5" Type="http://schemas.openxmlformats.org/officeDocument/2006/relationships/slideLayout" Target="../slideLayouts/slideLayout79.xml"/><Relationship Id="rId33" Type="http://schemas.openxmlformats.org/officeDocument/2006/relationships/slideLayout" Target="../slideLayouts/slideLayout87.xml"/><Relationship Id="rId38" Type="http://schemas.openxmlformats.org/officeDocument/2006/relationships/slideLayout" Target="../slideLayouts/slideLayout92.xml"/><Relationship Id="rId46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slideLayout" Target="../slideLayouts/slideLayout74.xml"/><Relationship Id="rId29" Type="http://schemas.openxmlformats.org/officeDocument/2006/relationships/slideLayout" Target="../slideLayouts/slideLayout83.xml"/><Relationship Id="rId41" Type="http://schemas.openxmlformats.org/officeDocument/2006/relationships/slideLayout" Target="../slideLayouts/slideLayout95.xml"/><Relationship Id="rId54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24" Type="http://schemas.openxmlformats.org/officeDocument/2006/relationships/slideLayout" Target="../slideLayouts/slideLayout78.xml"/><Relationship Id="rId32" Type="http://schemas.openxmlformats.org/officeDocument/2006/relationships/slideLayout" Target="../slideLayouts/slideLayout86.xml"/><Relationship Id="rId37" Type="http://schemas.openxmlformats.org/officeDocument/2006/relationships/slideLayout" Target="../slideLayouts/slideLayout91.xml"/><Relationship Id="rId40" Type="http://schemas.openxmlformats.org/officeDocument/2006/relationships/slideLayout" Target="../slideLayouts/slideLayout94.xml"/><Relationship Id="rId45" Type="http://schemas.openxmlformats.org/officeDocument/2006/relationships/slideLayout" Target="../slideLayouts/slideLayout99.xml"/><Relationship Id="rId53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23" Type="http://schemas.openxmlformats.org/officeDocument/2006/relationships/slideLayout" Target="../slideLayouts/slideLayout77.xml"/><Relationship Id="rId28" Type="http://schemas.openxmlformats.org/officeDocument/2006/relationships/slideLayout" Target="../slideLayouts/slideLayout82.xml"/><Relationship Id="rId36" Type="http://schemas.openxmlformats.org/officeDocument/2006/relationships/slideLayout" Target="../slideLayouts/slideLayout90.xml"/><Relationship Id="rId49" Type="http://schemas.openxmlformats.org/officeDocument/2006/relationships/slideLayout" Target="../slideLayouts/slideLayout103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31" Type="http://schemas.openxmlformats.org/officeDocument/2006/relationships/slideLayout" Target="../slideLayouts/slideLayout85.xml"/><Relationship Id="rId44" Type="http://schemas.openxmlformats.org/officeDocument/2006/relationships/slideLayout" Target="../slideLayouts/slideLayout98.xml"/><Relationship Id="rId52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slideLayout" Target="../slideLayouts/slideLayout76.xml"/><Relationship Id="rId27" Type="http://schemas.openxmlformats.org/officeDocument/2006/relationships/slideLayout" Target="../slideLayouts/slideLayout81.xml"/><Relationship Id="rId30" Type="http://schemas.openxmlformats.org/officeDocument/2006/relationships/slideLayout" Target="../slideLayouts/slideLayout84.xml"/><Relationship Id="rId35" Type="http://schemas.openxmlformats.org/officeDocument/2006/relationships/slideLayout" Target="../slideLayouts/slideLayout89.xml"/><Relationship Id="rId43" Type="http://schemas.openxmlformats.org/officeDocument/2006/relationships/slideLayout" Target="../slideLayouts/slideLayout97.xml"/><Relationship Id="rId48" Type="http://schemas.openxmlformats.org/officeDocument/2006/relationships/slideLayout" Target="../slideLayouts/slideLayout102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62.xml"/><Relationship Id="rId51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5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13" Type="http://schemas.openxmlformats.org/officeDocument/2006/relationships/slideLayout" Target="../slideLayouts/slideLayout121.xml"/><Relationship Id="rId18" Type="http://schemas.openxmlformats.org/officeDocument/2006/relationships/slideLayout" Target="../slideLayouts/slideLayout126.xml"/><Relationship Id="rId26" Type="http://schemas.openxmlformats.org/officeDocument/2006/relationships/slideLayout" Target="../slideLayouts/slideLayout134.xml"/><Relationship Id="rId39" Type="http://schemas.openxmlformats.org/officeDocument/2006/relationships/slideLayout" Target="../slideLayouts/slideLayout147.xml"/><Relationship Id="rId3" Type="http://schemas.openxmlformats.org/officeDocument/2006/relationships/slideLayout" Target="../slideLayouts/slideLayout111.xml"/><Relationship Id="rId21" Type="http://schemas.openxmlformats.org/officeDocument/2006/relationships/slideLayout" Target="../slideLayouts/slideLayout129.xml"/><Relationship Id="rId34" Type="http://schemas.openxmlformats.org/officeDocument/2006/relationships/slideLayout" Target="../slideLayouts/slideLayout142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115.xml"/><Relationship Id="rId12" Type="http://schemas.openxmlformats.org/officeDocument/2006/relationships/slideLayout" Target="../slideLayouts/slideLayout120.xml"/><Relationship Id="rId17" Type="http://schemas.openxmlformats.org/officeDocument/2006/relationships/slideLayout" Target="../slideLayouts/slideLayout125.xml"/><Relationship Id="rId25" Type="http://schemas.openxmlformats.org/officeDocument/2006/relationships/slideLayout" Target="../slideLayouts/slideLayout133.xml"/><Relationship Id="rId33" Type="http://schemas.openxmlformats.org/officeDocument/2006/relationships/slideLayout" Target="../slideLayouts/slideLayout141.xml"/><Relationship Id="rId38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10.xml"/><Relationship Id="rId16" Type="http://schemas.openxmlformats.org/officeDocument/2006/relationships/slideLayout" Target="../slideLayouts/slideLayout124.xml"/><Relationship Id="rId20" Type="http://schemas.openxmlformats.org/officeDocument/2006/relationships/slideLayout" Target="../slideLayouts/slideLayout128.xml"/><Relationship Id="rId29" Type="http://schemas.openxmlformats.org/officeDocument/2006/relationships/slideLayout" Target="../slideLayouts/slideLayout137.xml"/><Relationship Id="rId41" Type="http://schemas.openxmlformats.org/officeDocument/2006/relationships/theme" Target="../theme/theme3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24" Type="http://schemas.openxmlformats.org/officeDocument/2006/relationships/slideLayout" Target="../slideLayouts/slideLayout132.xml"/><Relationship Id="rId32" Type="http://schemas.openxmlformats.org/officeDocument/2006/relationships/slideLayout" Target="../slideLayouts/slideLayout140.xml"/><Relationship Id="rId37" Type="http://schemas.openxmlformats.org/officeDocument/2006/relationships/slideLayout" Target="../slideLayouts/slideLayout145.xml"/><Relationship Id="rId40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23.xml"/><Relationship Id="rId23" Type="http://schemas.openxmlformats.org/officeDocument/2006/relationships/slideLayout" Target="../slideLayouts/slideLayout131.xml"/><Relationship Id="rId28" Type="http://schemas.openxmlformats.org/officeDocument/2006/relationships/slideLayout" Target="../slideLayouts/slideLayout136.xml"/><Relationship Id="rId36" Type="http://schemas.openxmlformats.org/officeDocument/2006/relationships/slideLayout" Target="../slideLayouts/slideLayout144.xml"/><Relationship Id="rId10" Type="http://schemas.openxmlformats.org/officeDocument/2006/relationships/slideLayout" Target="../slideLayouts/slideLayout118.xml"/><Relationship Id="rId19" Type="http://schemas.openxmlformats.org/officeDocument/2006/relationships/slideLayout" Target="../slideLayouts/slideLayout127.xml"/><Relationship Id="rId31" Type="http://schemas.openxmlformats.org/officeDocument/2006/relationships/slideLayout" Target="../slideLayouts/slideLayout139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Relationship Id="rId14" Type="http://schemas.openxmlformats.org/officeDocument/2006/relationships/slideLayout" Target="../slideLayouts/slideLayout122.xml"/><Relationship Id="rId22" Type="http://schemas.openxmlformats.org/officeDocument/2006/relationships/slideLayout" Target="../slideLayouts/slideLayout130.xml"/><Relationship Id="rId27" Type="http://schemas.openxmlformats.org/officeDocument/2006/relationships/slideLayout" Target="../slideLayouts/slideLayout135.xml"/><Relationship Id="rId30" Type="http://schemas.openxmlformats.org/officeDocument/2006/relationships/slideLayout" Target="../slideLayouts/slideLayout138.xml"/><Relationship Id="rId35" Type="http://schemas.openxmlformats.org/officeDocument/2006/relationships/slideLayout" Target="../slideLayouts/slideLayout143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dirty="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26450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等式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、方程的含义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58" action="ppaction://hlinksldjump"/>
            </p:cNvPr>
            <p:cNvPicPr>
              <a:picLocks noChangeAspect="1"/>
            </p:cNvPicPr>
            <p:nvPr/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5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19625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  <p:sldLayoutId id="2147483747" r:id="rId33"/>
    <p:sldLayoutId id="2147483748" r:id="rId34"/>
    <p:sldLayoutId id="2147483749" r:id="rId35"/>
    <p:sldLayoutId id="2147483750" r:id="rId36"/>
    <p:sldLayoutId id="2147483751" r:id="rId37"/>
    <p:sldLayoutId id="2147483752" r:id="rId38"/>
    <p:sldLayoutId id="2147483753" r:id="rId39"/>
    <p:sldLayoutId id="2147483754" r:id="rId40"/>
    <p:sldLayoutId id="2147483676" r:id="rId41"/>
    <p:sldLayoutId id="2147483677" r:id="rId42"/>
    <p:sldLayoutId id="2147483678" r:id="rId43"/>
    <p:sldLayoutId id="2147483679" r:id="rId44"/>
    <p:sldLayoutId id="2147483680" r:id="rId45"/>
    <p:sldLayoutId id="2147483681" r:id="rId46"/>
    <p:sldLayoutId id="2147483682" r:id="rId47"/>
    <p:sldLayoutId id="2147483707" r:id="rId48"/>
    <p:sldLayoutId id="2147483708" r:id="rId49"/>
    <p:sldLayoutId id="2147483709" r:id="rId50"/>
    <p:sldLayoutId id="2147483710" r:id="rId51"/>
    <p:sldLayoutId id="2147483711" r:id="rId52"/>
    <p:sldLayoutId id="2147483712" r:id="rId53"/>
    <p:sldLayoutId id="2147483713" r:id="rId5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dirty="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26450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等式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、方程的含义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995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  <p:sldLayoutId id="2147483813" r:id="rId17"/>
    <p:sldLayoutId id="2147483814" r:id="rId18"/>
    <p:sldLayoutId id="2147483815" r:id="rId19"/>
    <p:sldLayoutId id="2147483816" r:id="rId20"/>
    <p:sldLayoutId id="2147483817" r:id="rId21"/>
    <p:sldLayoutId id="2147483818" r:id="rId22"/>
    <p:sldLayoutId id="2147483819" r:id="rId23"/>
    <p:sldLayoutId id="2147483820" r:id="rId24"/>
    <p:sldLayoutId id="2147483821" r:id="rId25"/>
    <p:sldLayoutId id="2147483822" r:id="rId26"/>
    <p:sldLayoutId id="2147483823" r:id="rId27"/>
    <p:sldLayoutId id="2147483824" r:id="rId28"/>
    <p:sldLayoutId id="2147483825" r:id="rId29"/>
    <p:sldLayoutId id="2147483826" r:id="rId30"/>
    <p:sldLayoutId id="2147483827" r:id="rId31"/>
    <p:sldLayoutId id="2147483828" r:id="rId32"/>
    <p:sldLayoutId id="2147483829" r:id="rId33"/>
    <p:sldLayoutId id="2147483830" r:id="rId34"/>
    <p:sldLayoutId id="2147483831" r:id="rId35"/>
    <p:sldLayoutId id="2147483832" r:id="rId36"/>
    <p:sldLayoutId id="2147483833" r:id="rId37"/>
    <p:sldLayoutId id="2147483834" r:id="rId38"/>
    <p:sldLayoutId id="2147483835" r:id="rId39"/>
    <p:sldLayoutId id="2147483836" r:id="rId40"/>
    <p:sldLayoutId id="2147483837" r:id="rId41"/>
    <p:sldLayoutId id="2147483838" r:id="rId42"/>
    <p:sldLayoutId id="2147483839" r:id="rId43"/>
    <p:sldLayoutId id="2147483840" r:id="rId44"/>
    <p:sldLayoutId id="2147483841" r:id="rId45"/>
    <p:sldLayoutId id="2147483842" r:id="rId46"/>
    <p:sldLayoutId id="2147483843" r:id="rId47"/>
    <p:sldLayoutId id="2147483844" r:id="rId48"/>
    <p:sldLayoutId id="2147483845" r:id="rId49"/>
    <p:sldLayoutId id="2147483846" r:id="rId50"/>
    <p:sldLayoutId id="2147483847" r:id="rId51"/>
    <p:sldLayoutId id="2147483848" r:id="rId52"/>
    <p:sldLayoutId id="2147483849" r:id="rId53"/>
    <p:sldLayoutId id="2147483850" r:id="rId5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长方形和正方形的面积 面积的含义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386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  <p:sldLayoutId id="2147483768" r:id="rId13"/>
    <p:sldLayoutId id="2147483769" r:id="rId14"/>
    <p:sldLayoutId id="2147483770" r:id="rId15"/>
    <p:sldLayoutId id="2147483771" r:id="rId16"/>
    <p:sldLayoutId id="2147483772" r:id="rId17"/>
    <p:sldLayoutId id="2147483773" r:id="rId18"/>
    <p:sldLayoutId id="2147483774" r:id="rId19"/>
    <p:sldLayoutId id="2147483775" r:id="rId20"/>
    <p:sldLayoutId id="2147483776" r:id="rId21"/>
    <p:sldLayoutId id="2147483777" r:id="rId22"/>
    <p:sldLayoutId id="2147483778" r:id="rId23"/>
    <p:sldLayoutId id="2147483779" r:id="rId24"/>
    <p:sldLayoutId id="2147483780" r:id="rId25"/>
    <p:sldLayoutId id="2147483781" r:id="rId26"/>
    <p:sldLayoutId id="2147483782" r:id="rId27"/>
    <p:sldLayoutId id="2147483783" r:id="rId28"/>
    <p:sldLayoutId id="2147483784" r:id="rId29"/>
    <p:sldLayoutId id="2147483785" r:id="rId30"/>
    <p:sldLayoutId id="2147483786" r:id="rId31"/>
    <p:sldLayoutId id="2147483787" r:id="rId32"/>
    <p:sldLayoutId id="2147483788" r:id="rId33"/>
    <p:sldLayoutId id="2147483789" r:id="rId34"/>
    <p:sldLayoutId id="2147483790" r:id="rId35"/>
    <p:sldLayoutId id="2147483791" r:id="rId36"/>
    <p:sldLayoutId id="2147483792" r:id="rId37"/>
    <p:sldLayoutId id="2147483793" r:id="rId38"/>
    <p:sldLayoutId id="2147483794" r:id="rId39"/>
    <p:sldLayoutId id="2147483795" r:id="rId4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13.xml"/><Relationship Id="rId7" Type="http://schemas.openxmlformats.org/officeDocument/2006/relationships/image" Target="../media/image4.emf"/><Relationship Id="rId2" Type="http://schemas.openxmlformats.org/officeDocument/2006/relationships/slide" Target="slide15.xml"/><Relationship Id="rId1" Type="http://schemas.openxmlformats.org/officeDocument/2006/relationships/slideLayout" Target="../slideLayouts/slideLayout61.xml"/><Relationship Id="rId6" Type="http://schemas.openxmlformats.org/officeDocument/2006/relationships/slide" Target="slide2.xml"/><Relationship Id="rId5" Type="http://schemas.openxmlformats.org/officeDocument/2006/relationships/slide" Target="slide3.xml"/><Relationship Id="rId4" Type="http://schemas.openxmlformats.org/officeDocument/2006/relationships/slide" Target="slide14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800"/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="" xmlns:a16="http://schemas.microsoft.com/office/drawing/2014/main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rId2" action="ppaction://hlinksldjump"/>
            <a:extLst>
              <a:ext uri="{FF2B5EF4-FFF2-40B4-BE49-F238E27FC236}">
                <a16:creationId xmlns="" xmlns:a16="http://schemas.microsoft.com/office/drawing/2014/main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hlinkClick r:id="rId3" action="ppaction://hlinksldjump"/>
            <a:extLst>
              <a:ext uri="{FF2B5EF4-FFF2-40B4-BE49-F238E27FC236}">
                <a16:creationId xmlns="" xmlns:a16="http://schemas.microsoft.com/office/drawing/2014/main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hlinkClick r:id="rId4" action="ppaction://hlinksldjump"/>
            <a:extLst>
              <a:ext uri="{FF2B5EF4-FFF2-40B4-BE49-F238E27FC236}">
                <a16:creationId xmlns="" xmlns:a16="http://schemas.microsoft.com/office/drawing/2014/main" id="{ADFE2713-38A2-5B46-8BD5-90224BE2A534}"/>
              </a:ext>
            </a:extLst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2" name="单圆角矩形 11">
            <a:hlinkClick r:id="rId5" action="ppaction://hlinksldjump"/>
            <a:extLst>
              <a:ext uri="{FF2B5EF4-FFF2-40B4-BE49-F238E27FC236}">
                <a16:creationId xmlns="" xmlns:a16="http://schemas.microsoft.com/office/drawing/2014/main" id="{D6576F15-FC59-F645-B9BB-99A40650AF2C}"/>
              </a:ext>
            </a:extLst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hlinkClick r:id="rId6" action="ppaction://hlinksldjump"/>
            <a:extLst>
              <a:ext uri="{FF2B5EF4-FFF2-40B4-BE49-F238E27FC236}">
                <a16:creationId xmlns="" xmlns:a16="http://schemas.microsoft.com/office/drawing/2014/main" id="{14484992-177A-7B4A-A42C-270BAA3F58F1}"/>
              </a:ext>
            </a:extLst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99143" y="1435155"/>
            <a:ext cx="6935232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685800"/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等式、方程的含义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7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6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情境导入</a:t>
            </a: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探究新知</a:t>
            </a: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课堂小结</a:t>
            </a:r>
          </a:p>
        </p:txBody>
      </p:sp>
      <p:sp>
        <p:nvSpPr>
          <p:cNvPr id="19" name="圆角矩形 18">
            <a:hlinkClick r:id="rId2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4000" b="1" dirty="0" smtClean="0">
                <a:solidFill>
                  <a:srgbClr val="0050AA"/>
                </a:solidFill>
                <a:latin typeface="宋体"/>
              </a:rPr>
              <a:t>简易方程</a:t>
            </a:r>
            <a:endParaRPr lang="zh-CN" altLang="en-US" sz="4000" b="1" dirty="0">
              <a:solidFill>
                <a:srgbClr val="0050AA"/>
              </a:solidFill>
              <a:latin typeface="宋体"/>
            </a:endParaRPr>
          </a:p>
        </p:txBody>
      </p:sp>
      <p:sp>
        <p:nvSpPr>
          <p:cNvPr id="21" name="圆角矩形 20">
            <a:hlinkClick r:id="rId8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课堂练习</a:t>
            </a: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7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kumimoji="1" lang="en-US" altLang="zh-CN" sz="3500" b="1" dirty="0">
                  <a:solidFill>
                    <a:srgbClr val="0050AA"/>
                  </a:solidFill>
                  <a:latin typeface="宋体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957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07" name="TextBox 11"/>
          <p:cNvSpPr txBox="1">
            <a:spLocks noChangeArrowheads="1"/>
          </p:cNvSpPr>
          <p:nvPr/>
        </p:nvSpPr>
        <p:spPr bwMode="auto">
          <a:xfrm>
            <a:off x="1692275" y="700559"/>
            <a:ext cx="1728788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6 + 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= 14</a:t>
            </a:r>
            <a:r>
              <a:rPr lang="zh-CN" altLang="en-US" sz="2400" b="1" dirty="0">
                <a:sym typeface="宋体" pitchFamily="2" charset="-122"/>
              </a:rPr>
              <a:t>、</a:t>
            </a:r>
            <a:r>
              <a:rPr lang="zh-CN" altLang="en-US" sz="2400" b="1" dirty="0">
                <a:latin typeface="宋体" pitchFamily="2" charset="-122"/>
                <a:sym typeface="宋体" pitchFamily="2" charset="-122"/>
              </a:rPr>
              <a:t> </a:t>
            </a:r>
            <a:endParaRPr lang="en-US" altLang="zh-CN" sz="2400" b="1" dirty="0">
              <a:latin typeface="宋体" pitchFamily="2" charset="-122"/>
            </a:endParaRPr>
          </a:p>
        </p:txBody>
      </p:sp>
      <p:sp>
        <p:nvSpPr>
          <p:cNvPr id="46108" name="TextBox 11"/>
          <p:cNvSpPr txBox="1">
            <a:spLocks noChangeArrowheads="1"/>
          </p:cNvSpPr>
          <p:nvPr/>
        </p:nvSpPr>
        <p:spPr bwMode="auto">
          <a:xfrm>
            <a:off x="1692275" y="1203797"/>
            <a:ext cx="22320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36</a:t>
            </a:r>
            <a:r>
              <a:rPr lang="en-US" altLang="zh-CN" sz="2400" b="1" i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zh-CN" altLang="en-US" sz="2400" b="1" i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－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7</a:t>
            </a:r>
            <a:r>
              <a:rPr lang="en-US" altLang="zh-CN" sz="2400" b="1" i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=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29</a:t>
            </a:r>
            <a:r>
              <a:rPr lang="zh-CN" altLang="en-US" sz="2400" b="1" dirty="0">
                <a:latin typeface="宋体" pitchFamily="2" charset="-122"/>
                <a:sym typeface="宋体" pitchFamily="2" charset="-122"/>
              </a:rPr>
              <a:t>、</a:t>
            </a:r>
            <a:endParaRPr lang="en-US" altLang="zh-CN" sz="2400" b="1" dirty="0">
              <a:latin typeface="宋体" pitchFamily="2" charset="-122"/>
            </a:endParaRPr>
          </a:p>
        </p:txBody>
      </p:sp>
      <p:sp>
        <p:nvSpPr>
          <p:cNvPr id="11" name="TextBox 11"/>
          <p:cNvSpPr txBox="1">
            <a:spLocks noChangeArrowheads="1"/>
          </p:cNvSpPr>
          <p:nvPr/>
        </p:nvSpPr>
        <p:spPr bwMode="auto">
          <a:xfrm>
            <a:off x="3319463" y="3050654"/>
            <a:ext cx="26924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60 + 23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＞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70</a:t>
            </a:r>
            <a:r>
              <a:rPr lang="zh-CN" altLang="en-US" sz="2400" b="1" dirty="0">
                <a:sym typeface="宋体" pitchFamily="2" charset="-122"/>
              </a:rPr>
              <a:t>、</a:t>
            </a:r>
            <a:r>
              <a:rPr lang="zh-CN" altLang="en-US" sz="2400" b="1" dirty="0">
                <a:latin typeface="宋体" pitchFamily="2" charset="-122"/>
                <a:sym typeface="宋体" pitchFamily="2" charset="-122"/>
              </a:rPr>
              <a:t> </a:t>
            </a:r>
            <a:endParaRPr lang="en-US" altLang="zh-CN" sz="2400" b="1" dirty="0">
              <a:latin typeface="宋体" pitchFamily="2" charset="-122"/>
            </a:endParaRPr>
          </a:p>
        </p:txBody>
      </p:sp>
      <p:sp>
        <p:nvSpPr>
          <p:cNvPr id="14" name="TextBox 11"/>
          <p:cNvSpPr txBox="1">
            <a:spLocks noChangeArrowheads="1"/>
          </p:cNvSpPr>
          <p:nvPr/>
        </p:nvSpPr>
        <p:spPr bwMode="auto">
          <a:xfrm>
            <a:off x="3924300" y="1179984"/>
            <a:ext cx="269081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5</a:t>
            </a:r>
            <a:r>
              <a:rPr lang="en-US" altLang="zh-CN" sz="2400" b="1" i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+ 20</a:t>
            </a:r>
            <a:r>
              <a:rPr lang="en-US" altLang="zh-CN" sz="2400" b="1" i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=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6111" name="TextBox 11"/>
          <p:cNvSpPr txBox="1">
            <a:spLocks noChangeArrowheads="1"/>
          </p:cNvSpPr>
          <p:nvPr/>
        </p:nvSpPr>
        <p:spPr bwMode="auto">
          <a:xfrm>
            <a:off x="5624513" y="3050654"/>
            <a:ext cx="2332037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en-US" altLang="zh-CN" sz="2400" b="1" i="1" dirty="0">
                <a:latin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+ 4 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＜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14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6112" name="TextBox 11"/>
          <p:cNvSpPr txBox="1">
            <a:spLocks noChangeArrowheads="1"/>
          </p:cNvSpPr>
          <p:nvPr/>
        </p:nvSpPr>
        <p:spPr bwMode="auto">
          <a:xfrm>
            <a:off x="3492500" y="700559"/>
            <a:ext cx="208756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en-US" altLang="zh-CN" sz="2400" b="1" i="1" dirty="0">
                <a:latin typeface="Times New Roman" pitchFamily="18" charset="0"/>
                <a:sym typeface="宋体" pitchFamily="2" charset="-122"/>
              </a:rPr>
              <a:t>y </a:t>
            </a:r>
            <a:r>
              <a:rPr lang="zh-CN" altLang="en-US" sz="2400" b="1" i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－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28</a:t>
            </a:r>
            <a:r>
              <a:rPr lang="en-US" altLang="zh-CN" sz="2400" b="1" i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=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35</a:t>
            </a:r>
            <a:r>
              <a:rPr lang="zh-CN" altLang="en-US" sz="2400" b="1" dirty="0">
                <a:latin typeface="宋体" pitchFamily="2" charset="-122"/>
                <a:sym typeface="宋体" pitchFamily="2" charset="-122"/>
              </a:rPr>
              <a:t>、</a:t>
            </a:r>
            <a:endParaRPr lang="zh-CN" altLang="en-US" sz="2400" b="1" dirty="0">
              <a:latin typeface="宋体" pitchFamily="2" charset="-122"/>
            </a:endParaRPr>
          </a:p>
        </p:txBody>
      </p:sp>
      <p:sp>
        <p:nvSpPr>
          <p:cNvPr id="17" name="TextBox 11"/>
          <p:cNvSpPr txBox="1">
            <a:spLocks noChangeArrowheads="1"/>
          </p:cNvSpPr>
          <p:nvPr/>
        </p:nvSpPr>
        <p:spPr bwMode="auto">
          <a:xfrm>
            <a:off x="5508625" y="675159"/>
            <a:ext cx="143986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5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y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 = 40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6114" name="TextBox 22"/>
          <p:cNvSpPr txBox="1">
            <a:spLocks noChangeArrowheads="1"/>
          </p:cNvSpPr>
          <p:nvPr/>
        </p:nvSpPr>
        <p:spPr bwMode="auto">
          <a:xfrm>
            <a:off x="684213" y="627534"/>
            <a:ext cx="1079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等式</a:t>
            </a:r>
            <a:r>
              <a:rPr lang="zh-CN" altLang="en-US" sz="2400" b="1" dirty="0" smtClean="0">
                <a:latin typeface="楷体_GB2312" charset="-122"/>
                <a:ea typeface="楷体_GB2312" charset="-122"/>
                <a:sym typeface="宋体" pitchFamily="2" charset="-122"/>
              </a:rPr>
              <a:t>：</a:t>
            </a:r>
            <a:endParaRPr lang="zh-CN" altLang="en-US" sz="2400" b="1" dirty="0">
              <a:latin typeface="楷体_GB2312" charset="-122"/>
              <a:ea typeface="楷体_GB2312" charset="-122"/>
              <a:sym typeface="宋体" pitchFamily="2" charset="-122"/>
            </a:endParaRPr>
          </a:p>
        </p:txBody>
      </p:sp>
      <p:sp>
        <p:nvSpPr>
          <p:cNvPr id="20" name="TextBox 22"/>
          <p:cNvSpPr txBox="1">
            <a:spLocks noChangeArrowheads="1"/>
          </p:cNvSpPr>
          <p:nvPr/>
        </p:nvSpPr>
        <p:spPr bwMode="auto">
          <a:xfrm>
            <a:off x="684213" y="1730698"/>
            <a:ext cx="1676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方程</a:t>
            </a:r>
            <a:r>
              <a:rPr lang="zh-CN" altLang="en-US" sz="2400" b="1" dirty="0">
                <a:latin typeface="楷体_GB2312" charset="-122"/>
                <a:ea typeface="楷体_GB2312" charset="-122"/>
                <a:sym typeface="宋体" pitchFamily="2" charset="-122"/>
              </a:rPr>
              <a:t>：</a:t>
            </a:r>
          </a:p>
        </p:txBody>
      </p:sp>
      <p:sp>
        <p:nvSpPr>
          <p:cNvPr id="46119" name="TextBox 22"/>
          <p:cNvSpPr txBox="1">
            <a:spLocks noChangeArrowheads="1"/>
          </p:cNvSpPr>
          <p:nvPr/>
        </p:nvSpPr>
        <p:spPr bwMode="auto">
          <a:xfrm>
            <a:off x="671662" y="2978646"/>
            <a:ext cx="29511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  <a:buFont typeface="Arial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不是等式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不是方程：</a:t>
            </a:r>
          </a:p>
        </p:txBody>
      </p:sp>
      <p:sp>
        <p:nvSpPr>
          <p:cNvPr id="46121" name="TextBox 11"/>
          <p:cNvSpPr txBox="1">
            <a:spLocks noChangeArrowheads="1"/>
          </p:cNvSpPr>
          <p:nvPr/>
        </p:nvSpPr>
        <p:spPr bwMode="auto">
          <a:xfrm>
            <a:off x="1692275" y="1827535"/>
            <a:ext cx="1728788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6 + </a:t>
            </a:r>
            <a:r>
              <a:rPr lang="en-US" altLang="zh-CN" sz="2400" b="1" i="1" dirty="0">
                <a:latin typeface="Times New Roman" pitchFamily="18" charset="0"/>
                <a:sym typeface="宋体" pitchFamily="2" charset="-122"/>
              </a:rPr>
              <a:t>x =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14</a:t>
            </a:r>
            <a:r>
              <a:rPr lang="zh-CN" altLang="en-US" sz="2400" b="1" dirty="0">
                <a:sym typeface="宋体" pitchFamily="2" charset="-122"/>
              </a:rPr>
              <a:t>、</a:t>
            </a:r>
            <a:r>
              <a:rPr lang="zh-CN" altLang="en-US" sz="2400" b="1" dirty="0">
                <a:latin typeface="宋体" pitchFamily="2" charset="-122"/>
                <a:sym typeface="宋体" pitchFamily="2" charset="-122"/>
              </a:rPr>
              <a:t> </a:t>
            </a:r>
            <a:endParaRPr lang="en-US" altLang="zh-CN" sz="2400" b="1" dirty="0">
              <a:latin typeface="宋体" pitchFamily="2" charset="-122"/>
            </a:endParaRPr>
          </a:p>
        </p:txBody>
      </p:sp>
      <p:sp>
        <p:nvSpPr>
          <p:cNvPr id="46122" name="TextBox 11"/>
          <p:cNvSpPr txBox="1">
            <a:spLocks noChangeArrowheads="1"/>
          </p:cNvSpPr>
          <p:nvPr/>
        </p:nvSpPr>
        <p:spPr bwMode="auto">
          <a:xfrm>
            <a:off x="3563938" y="1803723"/>
            <a:ext cx="2087562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en-US" altLang="zh-CN" sz="2400" b="1" i="1" dirty="0">
                <a:latin typeface="Times New Roman" pitchFamily="18" charset="0"/>
                <a:sym typeface="宋体" pitchFamily="2" charset="-122"/>
              </a:rPr>
              <a:t>y </a:t>
            </a:r>
            <a:r>
              <a:rPr lang="zh-CN" altLang="en-US" sz="2400" b="1" i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－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28</a:t>
            </a:r>
            <a:r>
              <a:rPr lang="en-US" altLang="zh-CN" sz="2400" b="1" i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=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35</a:t>
            </a:r>
            <a:r>
              <a:rPr lang="zh-CN" altLang="en-US" sz="2400" b="1" dirty="0">
                <a:latin typeface="宋体" pitchFamily="2" charset="-122"/>
                <a:sym typeface="宋体" pitchFamily="2" charset="-122"/>
              </a:rPr>
              <a:t>、</a:t>
            </a:r>
            <a:endParaRPr lang="zh-CN" altLang="en-US" sz="2400" b="1" dirty="0">
              <a:latin typeface="宋体" pitchFamily="2" charset="-122"/>
            </a:endParaRP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5580063" y="1803723"/>
            <a:ext cx="1439862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5</a:t>
            </a:r>
            <a:r>
              <a:rPr lang="en-US" altLang="zh-CN" sz="2400" b="1" i="1" dirty="0">
                <a:latin typeface="Times New Roman" pitchFamily="18" charset="0"/>
                <a:sym typeface="宋体" pitchFamily="2" charset="-122"/>
              </a:rPr>
              <a:t>y  =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40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6124" name="Text Box 44"/>
          <p:cNvSpPr txBox="1">
            <a:spLocks noChangeArrowheads="1"/>
          </p:cNvSpPr>
          <p:nvPr/>
        </p:nvSpPr>
        <p:spPr bwMode="auto">
          <a:xfrm>
            <a:off x="719931" y="2330574"/>
            <a:ext cx="64087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18288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2860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27432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2004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pPr defTabSz="914400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等式可能是方程，可能不是方程。</a:t>
            </a:r>
          </a:p>
        </p:txBody>
      </p:sp>
      <p:sp>
        <p:nvSpPr>
          <p:cNvPr id="46125" name="Text Box 45"/>
          <p:cNvSpPr txBox="1">
            <a:spLocks noChangeArrowheads="1"/>
          </p:cNvSpPr>
          <p:nvPr/>
        </p:nvSpPr>
        <p:spPr bwMode="auto">
          <a:xfrm>
            <a:off x="2484587" y="3723878"/>
            <a:ext cx="3780631" cy="510778"/>
          </a:xfrm>
          <a:prstGeom prst="roundRect">
            <a:avLst/>
          </a:prstGeom>
          <a:solidFill>
            <a:srgbClr val="AFF22A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18288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2860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27432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2004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pPr defTabSz="914400">
              <a:spcBef>
                <a:spcPct val="50000"/>
              </a:spcBef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不是等式就一定不是方程。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6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6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6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6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6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6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07" grpId="1"/>
      <p:bldP spid="46108" grpId="1"/>
      <p:bldP spid="11" grpId="0"/>
      <p:bldP spid="14" grpId="1"/>
      <p:bldP spid="46111" grpId="0"/>
      <p:bldP spid="46112" grpId="1"/>
      <p:bldP spid="17" grpId="1"/>
      <p:bldP spid="46114" grpId="0"/>
      <p:bldP spid="20" grpId="0"/>
      <p:bldP spid="46119" grpId="0"/>
      <p:bldP spid="46121" grpId="0"/>
      <p:bldP spid="46122" grpId="0"/>
      <p:bldP spid="2" grpId="0"/>
      <p:bldP spid="46124" grpId="0"/>
      <p:bldP spid="461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422668" y="542925"/>
            <a:ext cx="7812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将每个算式中用图形表示的未知数改写成字母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528236" y="1707654"/>
            <a:ext cx="2690812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 + </a:t>
            </a:r>
            <a:r>
              <a:rPr lang="zh-CN" altLang="en-US" sz="24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▲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= 10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11"/>
          <p:cNvSpPr txBox="1">
            <a:spLocks noChangeArrowheads="1"/>
          </p:cNvSpPr>
          <p:nvPr/>
        </p:nvSpPr>
        <p:spPr bwMode="auto">
          <a:xfrm>
            <a:off x="3172644" y="1707654"/>
            <a:ext cx="26924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zh-CN" altLang="en-US" sz="24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■</a:t>
            </a:r>
            <a:r>
              <a:rPr lang="en-US" altLang="zh-CN" sz="2400" b="1" i="1" dirty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×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 6</a:t>
            </a:r>
            <a:r>
              <a:rPr lang="en-US" altLang="zh-CN" sz="2400" b="1" i="1" dirty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 =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48 </a:t>
            </a:r>
            <a:endParaRPr lang="en-US" altLang="zh-CN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" name="TextBox 11"/>
          <p:cNvSpPr txBox="1">
            <a:spLocks noChangeArrowheads="1"/>
          </p:cNvSpPr>
          <p:nvPr/>
        </p:nvSpPr>
        <p:spPr bwMode="auto">
          <a:xfrm>
            <a:off x="5865044" y="1707654"/>
            <a:ext cx="269081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240</a:t>
            </a:r>
            <a:r>
              <a:rPr lang="en-US" altLang="zh-CN" sz="2400" b="1" i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÷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zh-CN" altLang="en-US" sz="24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●</a:t>
            </a:r>
            <a:r>
              <a:rPr lang="en-US" altLang="zh-CN" sz="2400" b="1" i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=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8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467544" y="2839541"/>
            <a:ext cx="26924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 + </a:t>
            </a:r>
            <a:r>
              <a:rPr lang="en-US" altLang="zh-CN" sz="2400" b="1" i="1" dirty="0">
                <a:latin typeface="Times New Roman" pitchFamily="18" charset="0"/>
                <a:sym typeface="宋体" pitchFamily="2" charset="-122"/>
              </a:rPr>
              <a:t>a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= 10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3299644" y="2839541"/>
            <a:ext cx="26924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en-US" altLang="zh-CN" sz="2400" b="1" i="1" dirty="0">
                <a:latin typeface="Times New Roman" pitchFamily="18" charset="0"/>
                <a:sym typeface="宋体" pitchFamily="2" charset="-122"/>
              </a:rPr>
              <a:t>a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×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6 = 48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5919019" y="2839541"/>
            <a:ext cx="26924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240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÷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a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= 8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9188" name="Text Box 36"/>
          <p:cNvSpPr txBox="1">
            <a:spLocks noChangeArrowheads="1"/>
          </p:cNvSpPr>
          <p:nvPr/>
        </p:nvSpPr>
        <p:spPr bwMode="auto">
          <a:xfrm>
            <a:off x="828452" y="3698726"/>
            <a:ext cx="61198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18288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2860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27432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2004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pPr defTabSz="914400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也可以用其他字母来表示未知数，如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c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等。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49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491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49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49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10" grpId="0"/>
      <p:bldP spid="5" grpId="0"/>
      <p:bldP spid="6" grpId="0"/>
      <p:bldP spid="7" grpId="0"/>
      <p:bldP spid="8" grpId="0"/>
      <p:bldP spid="9" grpId="0"/>
      <p:bldP spid="4918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55299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pic>
        <p:nvPicPr>
          <p:cNvPr id="55305" name="Picture 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50" r="51006" b="40314"/>
          <a:stretch/>
        </p:blipFill>
        <p:spPr bwMode="auto">
          <a:xfrm>
            <a:off x="323850" y="1682151"/>
            <a:ext cx="4176713" cy="1104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308" name="Picture 1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7" t="-1" r="-2203" b="42242"/>
          <a:stretch/>
        </p:blipFill>
        <p:spPr bwMode="auto">
          <a:xfrm>
            <a:off x="4643438" y="915989"/>
            <a:ext cx="3960812" cy="1809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87450" y="3344674"/>
            <a:ext cx="3168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+ 22 = 27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23954" y="3291830"/>
            <a:ext cx="3168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3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 48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00192" y="2696602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48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95736" y="2696602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27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9437" y="685156"/>
            <a:ext cx="37826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根据线段图列方程。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3" grpId="0"/>
      <p:bldP spid="16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56323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pic>
        <p:nvPicPr>
          <p:cNvPr id="56333" name="Picture 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9" t="14872" r="73094" b="57558"/>
          <a:stretch/>
        </p:blipFill>
        <p:spPr bwMode="auto">
          <a:xfrm>
            <a:off x="899592" y="1144430"/>
            <a:ext cx="1781332" cy="1137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334" name="Picture 1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46" t="14539" r="35518" b="52305"/>
          <a:stretch/>
        </p:blipFill>
        <p:spPr bwMode="auto">
          <a:xfrm>
            <a:off x="3131840" y="1050534"/>
            <a:ext cx="2584276" cy="1368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337" name="Picture 1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99" t="16843" r="1455" b="33941"/>
          <a:stretch/>
        </p:blipFill>
        <p:spPr bwMode="auto">
          <a:xfrm>
            <a:off x="6100272" y="1266655"/>
            <a:ext cx="2454013" cy="2031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433388" y="555526"/>
            <a:ext cx="4536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用方程表示下面的数量关系。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85838" y="2427734"/>
            <a:ext cx="19669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原价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：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元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  <a:cs typeface="Times New Roman" pitchFamily="18" charset="0"/>
              <a:sym typeface="宋体" pitchFamily="2" charset="-122"/>
            </a:endParaRPr>
          </a:p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优惠：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112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元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  <a:cs typeface="Times New Roman" pitchFamily="18" charset="0"/>
              <a:sym typeface="宋体" pitchFamily="2" charset="-122"/>
            </a:endParaRPr>
          </a:p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现价：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988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元。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85838" y="3753037"/>
            <a:ext cx="2053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- 112 =988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67944" y="3766269"/>
            <a:ext cx="2053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3</a:t>
            </a:r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 480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23928" y="2476039"/>
            <a:ext cx="13330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480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毫升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551290" y="3766269"/>
            <a:ext cx="2053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+6.4=7.3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81065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9" grpId="0"/>
      <p:bldP spid="20" grpId="0"/>
      <p:bldP spid="2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715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043608" y="2139702"/>
            <a:ext cx="4905722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含有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未知数的等式是方程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50184" name="矩形 19"/>
          <p:cNvSpPr>
            <a:spLocks noChangeArrowheads="1"/>
          </p:cNvSpPr>
          <p:nvPr/>
        </p:nvSpPr>
        <p:spPr bwMode="auto">
          <a:xfrm>
            <a:off x="1043608" y="2795587"/>
            <a:ext cx="6480720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方程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一定是等式，且必须含有未知数。</a:t>
            </a:r>
          </a:p>
        </p:txBody>
      </p:sp>
      <p:sp>
        <p:nvSpPr>
          <p:cNvPr id="50197" name="Text Box 21"/>
          <p:cNvSpPr txBox="1">
            <a:spLocks noChangeArrowheads="1"/>
          </p:cNvSpPr>
          <p:nvPr/>
        </p:nvSpPr>
        <p:spPr bwMode="auto">
          <a:xfrm>
            <a:off x="1116509" y="3488546"/>
            <a:ext cx="4319587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等式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不一定是方程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50184" grpId="0"/>
      <p:bldP spid="50197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48906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童晓芳\个人专业成长\各类撰稿\20180605路编1-6下册《课件》\课件专用人物图\7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608" y="2671789"/>
            <a:ext cx="2484779" cy="1985193"/>
          </a:xfrm>
          <a:prstGeom prst="rect">
            <a:avLst/>
          </a:prstGeom>
          <a:noFill/>
          <a:extLst/>
        </p:spPr>
      </p:pic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4" t="4139" r="9238" b="6462"/>
          <a:stretch/>
        </p:blipFill>
        <p:spPr bwMode="auto">
          <a:xfrm>
            <a:off x="165299" y="2007117"/>
            <a:ext cx="1598389" cy="1311216"/>
          </a:xfrm>
          <a:prstGeom prst="rect">
            <a:avLst/>
          </a:prstGeom>
          <a:noFill/>
          <a:extLst/>
        </p:spPr>
      </p:pic>
      <p:pic>
        <p:nvPicPr>
          <p:cNvPr id="13" name="图片 12"/>
          <p:cNvPicPr/>
          <p:nvPr/>
        </p:nvPicPr>
        <p:blipFill rotWithShape="1">
          <a:blip r:embed="rId4"/>
          <a:srcRect l="28542" t="35745" r="53475" b="48287"/>
          <a:stretch/>
        </p:blipFill>
        <p:spPr bwMode="auto">
          <a:xfrm>
            <a:off x="4211960" y="975058"/>
            <a:ext cx="2052423" cy="105979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图片 13"/>
          <p:cNvPicPr/>
          <p:nvPr/>
        </p:nvPicPr>
        <p:blipFill rotWithShape="1">
          <a:blip r:embed="rId4"/>
          <a:srcRect l="54102" t="34267" r="28676" b="47721"/>
          <a:stretch/>
        </p:blipFill>
        <p:spPr bwMode="auto">
          <a:xfrm>
            <a:off x="4252823" y="3466877"/>
            <a:ext cx="2052423" cy="126511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1403648" y="1401742"/>
            <a:ext cx="2592288" cy="605376"/>
          </a:xfrm>
          <a:prstGeom prst="wedgeRoundRectCallout">
            <a:avLst>
              <a:gd name="adj1" fmla="val -58611"/>
              <a:gd name="adj2" fmla="val 104343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天平两边平衡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吗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圆角矩形标注 21"/>
          <p:cNvSpPr>
            <a:spLocks noChangeArrowheads="1"/>
          </p:cNvSpPr>
          <p:nvPr/>
        </p:nvSpPr>
        <p:spPr bwMode="auto">
          <a:xfrm>
            <a:off x="1598388" y="3147169"/>
            <a:ext cx="2541564" cy="720725"/>
          </a:xfrm>
          <a:prstGeom prst="wedgeRoundRectCallout">
            <a:avLst>
              <a:gd name="adj1" fmla="val -62942"/>
              <a:gd name="adj2" fmla="val -104787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天平两边怎样才能保持平衡呢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？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圆角矩形标注 15"/>
          <p:cNvSpPr>
            <a:spLocks noChangeArrowheads="1"/>
          </p:cNvSpPr>
          <p:nvPr/>
        </p:nvSpPr>
        <p:spPr bwMode="auto">
          <a:xfrm>
            <a:off x="4283968" y="2127186"/>
            <a:ext cx="3240360" cy="1080120"/>
          </a:xfrm>
          <a:prstGeom prst="wedgeRoundRectCallout">
            <a:avLst>
              <a:gd name="adj1" fmla="val -20073"/>
              <a:gd name="adj2" fmla="val 72742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天平两边物体一样重，天平两边就能保持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平衡，像下面这样。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6147789" y="701406"/>
            <a:ext cx="1212549" cy="547304"/>
          </a:xfrm>
          <a:prstGeom prst="wedgeRoundRectCallout">
            <a:avLst>
              <a:gd name="adj1" fmla="val -68637"/>
              <a:gd name="adj2" fmla="val 54034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不平衡。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9E0BC0A8-05BA-2E4E-B8F3-A892115E8F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2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28135" y="1275607"/>
            <a:ext cx="3677825" cy="2601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D:\童晓芳\个人专业成长\各类撰稿\20180605路编1-6下册《课件》\课件专用人物图\5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200" y="2667024"/>
            <a:ext cx="2030717" cy="162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圆角矩形标注 21"/>
          <p:cNvSpPr>
            <a:spLocks noChangeArrowheads="1"/>
          </p:cNvSpPr>
          <p:nvPr/>
        </p:nvSpPr>
        <p:spPr bwMode="auto">
          <a:xfrm>
            <a:off x="2623182" y="770905"/>
            <a:ext cx="3100946" cy="720725"/>
          </a:xfrm>
          <a:prstGeom prst="wedgeRoundRectCallout">
            <a:avLst>
              <a:gd name="adj1" fmla="val -16549"/>
              <a:gd name="adj2" fmla="val 81825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天平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平衡，所以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天平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两边物体的质量相等。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39149" y="3716516"/>
            <a:ext cx="11636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50+50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19269" y="3716516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100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圆角矩形标注 13"/>
          <p:cNvSpPr>
            <a:spLocks noChangeArrowheads="1"/>
          </p:cNvSpPr>
          <p:nvPr/>
        </p:nvSpPr>
        <p:spPr bwMode="auto">
          <a:xfrm>
            <a:off x="1750698" y="3586987"/>
            <a:ext cx="2160268" cy="720725"/>
          </a:xfrm>
          <a:prstGeom prst="wedgeRoundRectCallout">
            <a:avLst>
              <a:gd name="adj1" fmla="val -61564"/>
              <a:gd name="adj2" fmla="val 35777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你能看图写出一个等式吗？</a:t>
            </a:r>
          </a:p>
        </p:txBody>
      </p:sp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6019480" y="2283718"/>
            <a:ext cx="2519710" cy="1194519"/>
          </a:xfrm>
          <a:prstGeom prst="wedgeRoundRectCallout">
            <a:avLst>
              <a:gd name="adj1" fmla="val -50342"/>
              <a:gd name="adj2" fmla="val 73713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表示两个数或算式相等关系的式子，叫作等式。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00362" y="3716516"/>
            <a:ext cx="2909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9B80BA23-0D5D-5C43-8D0D-3287EEC9F16B}"/>
              </a:ext>
            </a:extLst>
          </p:cNvPr>
          <p:cNvGrpSpPr/>
          <p:nvPr/>
        </p:nvGrpSpPr>
        <p:grpSpPr>
          <a:xfrm>
            <a:off x="597015" y="1059582"/>
            <a:ext cx="1166673" cy="1064551"/>
            <a:chOff x="670145" y="1457273"/>
            <a:chExt cx="1555361" cy="1419401"/>
          </a:xfrm>
        </p:grpSpPr>
        <p:pic>
          <p:nvPicPr>
            <p:cNvPr id="24" name="图片 23" descr="28Z58PICt4r.jpg">
              <a:extLst>
                <a:ext uri="{FF2B5EF4-FFF2-40B4-BE49-F238E27FC236}">
                  <a16:creationId xmlns:a16="http://schemas.microsoft.com/office/drawing/2014/main" xmlns="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1923230C-ED7F-4941-B5D1-3B9A42D6569C}"/>
                </a:ext>
              </a:extLst>
            </p:cNvPr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>
                  <a:latin typeface="黑体" pitchFamily="49" charset="-122"/>
                  <a:ea typeface="黑体" pitchFamily="49" charset="-122"/>
                </a:rPr>
                <a:t>1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56484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" grpId="0"/>
      <p:bldP spid="12" grpId="0"/>
      <p:bldP spid="14" grpId="0" animBg="1"/>
      <p:bldP spid="15" grpId="0" animBg="1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08" name="Picture 2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404"/>
          <a:stretch/>
        </p:blipFill>
        <p:spPr bwMode="auto">
          <a:xfrm>
            <a:off x="923696" y="1059582"/>
            <a:ext cx="3936335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10" name="Picture 2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816"/>
          <a:stretch/>
        </p:blipFill>
        <p:spPr bwMode="auto">
          <a:xfrm>
            <a:off x="4499992" y="977372"/>
            <a:ext cx="4392487" cy="224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2572452" y="3039739"/>
            <a:ext cx="492443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＞</a:t>
            </a:r>
            <a:endParaRPr lang="zh-CN" altLang="en-US" sz="2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10202" y="3082532"/>
            <a:ext cx="49404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＝</a:t>
            </a:r>
            <a:endParaRPr lang="zh-CN" altLang="en-US" sz="2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64089" y="3075806"/>
            <a:ext cx="1080120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i="1" dirty="0" smtClean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x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+50</a:t>
            </a:r>
            <a:endParaRPr lang="zh-CN" altLang="en-US" sz="2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20176" y="771550"/>
            <a:ext cx="6680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用式子表示天平两边物体质量的大小关系。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32628" y="3046189"/>
            <a:ext cx="800219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2400" b="1" i="1" dirty="0" smtClean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+50</a:t>
            </a:r>
            <a:endParaRPr lang="zh-CN" altLang="en-US" sz="2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84756" y="3046189"/>
            <a:ext cx="651140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100</a:t>
            </a:r>
            <a:endParaRPr lang="zh-CN" altLang="en-US" sz="2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796117" y="3082532"/>
            <a:ext cx="651140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150</a:t>
            </a:r>
            <a:endParaRPr lang="zh-CN" altLang="en-US" sz="2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050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333769" y="3319584"/>
            <a:ext cx="1275662" cy="1484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596336" y="3219822"/>
            <a:ext cx="1007442" cy="119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圆角矩形标注 20"/>
          <p:cNvSpPr>
            <a:spLocks noChangeArrowheads="1"/>
          </p:cNvSpPr>
          <p:nvPr/>
        </p:nvSpPr>
        <p:spPr bwMode="auto">
          <a:xfrm>
            <a:off x="1871414" y="3743274"/>
            <a:ext cx="2412554" cy="720080"/>
          </a:xfrm>
          <a:prstGeom prst="wedgeRoundRectCallout">
            <a:avLst>
              <a:gd name="adj1" fmla="val -59036"/>
              <a:gd name="adj2" fmla="val -27117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天平向左倾斜，表示左边重。</a:t>
            </a:r>
          </a:p>
        </p:txBody>
      </p:sp>
      <p:sp>
        <p:nvSpPr>
          <p:cNvPr id="22" name="圆角矩形标注 21"/>
          <p:cNvSpPr>
            <a:spLocks noChangeArrowheads="1"/>
          </p:cNvSpPr>
          <p:nvPr/>
        </p:nvSpPr>
        <p:spPr bwMode="auto">
          <a:xfrm>
            <a:off x="5004048" y="3579862"/>
            <a:ext cx="2412554" cy="720080"/>
          </a:xfrm>
          <a:prstGeom prst="wedgeRoundRectCallout">
            <a:avLst>
              <a:gd name="adj1" fmla="val 58001"/>
              <a:gd name="adj2" fmla="val -15953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天平平衡，表示左右两边一样重。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9B80BA23-0D5D-5C43-8D0D-3287EEC9F16B}"/>
              </a:ext>
            </a:extLst>
          </p:cNvPr>
          <p:cNvGrpSpPr/>
          <p:nvPr/>
        </p:nvGrpSpPr>
        <p:grpSpPr>
          <a:xfrm>
            <a:off x="251520" y="483518"/>
            <a:ext cx="1166673" cy="1064551"/>
            <a:chOff x="670145" y="1457273"/>
            <a:chExt cx="1555361" cy="1419401"/>
          </a:xfrm>
        </p:grpSpPr>
        <p:pic>
          <p:nvPicPr>
            <p:cNvPr id="27" name="图片 26" descr="28Z58PICt4r.jpg">
              <a:extLst>
                <a:ext uri="{FF2B5EF4-FFF2-40B4-BE49-F238E27FC236}">
                  <a16:creationId xmlns:a16="http://schemas.microsoft.com/office/drawing/2014/main" xmlns="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1923230C-ED7F-4941-B5D1-3B9A42D6569C}"/>
                </a:ext>
              </a:extLst>
            </p:cNvPr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>
                  <a:latin typeface="黑体" pitchFamily="49" charset="-122"/>
                  <a:ea typeface="黑体" pitchFamily="49" charset="-122"/>
                </a:rPr>
                <a:t>2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2" grpId="0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333769" y="3003798"/>
            <a:ext cx="1275662" cy="1484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76" name="Picture 4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037"/>
          <a:stretch/>
        </p:blipFill>
        <p:spPr bwMode="auto">
          <a:xfrm>
            <a:off x="620091" y="627534"/>
            <a:ext cx="3665355" cy="186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78" name="Picture 4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640"/>
          <a:stretch/>
        </p:blipFill>
        <p:spPr bwMode="auto">
          <a:xfrm>
            <a:off x="4567398" y="745198"/>
            <a:ext cx="3798093" cy="1970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1403648" y="2612254"/>
            <a:ext cx="800219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2400" b="1" i="1" dirty="0" smtClean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+50</a:t>
            </a:r>
            <a:endParaRPr lang="zh-CN" altLang="en-US" sz="2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95736" y="2614141"/>
            <a:ext cx="49404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＜</a:t>
            </a:r>
            <a:endParaRPr lang="zh-CN" altLang="en-US" sz="2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71255" y="2614141"/>
            <a:ext cx="647934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20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0</a:t>
            </a:r>
            <a:endParaRPr lang="zh-CN" altLang="en-US" sz="2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80112" y="2649359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2400" b="1" i="1" dirty="0" smtClean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endParaRPr lang="zh-CN" altLang="en-US" sz="2400" b="1" dirty="0">
              <a:solidFill>
                <a:srgbClr val="0000FF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10202" y="2648753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＝</a:t>
            </a:r>
            <a:endParaRPr lang="zh-CN" altLang="en-US" sz="2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948402" y="2648753"/>
            <a:ext cx="6479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20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0</a:t>
            </a:r>
            <a:endParaRPr lang="zh-CN" altLang="en-US" sz="2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9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596336" y="3219822"/>
            <a:ext cx="1007442" cy="119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圆角矩形标注 19"/>
          <p:cNvSpPr>
            <a:spLocks noChangeArrowheads="1"/>
          </p:cNvSpPr>
          <p:nvPr/>
        </p:nvSpPr>
        <p:spPr bwMode="auto">
          <a:xfrm>
            <a:off x="1690259" y="3507854"/>
            <a:ext cx="2412554" cy="720080"/>
          </a:xfrm>
          <a:prstGeom prst="wedgeRoundRectCallout">
            <a:avLst>
              <a:gd name="adj1" fmla="val -59036"/>
              <a:gd name="adj2" fmla="val -27117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天平向右倾斜，表示右边重。</a:t>
            </a:r>
          </a:p>
        </p:txBody>
      </p:sp>
      <p:sp>
        <p:nvSpPr>
          <p:cNvPr id="21" name="圆角矩形标注 20"/>
          <p:cNvSpPr>
            <a:spLocks noChangeArrowheads="1"/>
          </p:cNvSpPr>
          <p:nvPr/>
        </p:nvSpPr>
        <p:spPr bwMode="auto">
          <a:xfrm>
            <a:off x="5004048" y="3435846"/>
            <a:ext cx="2412554" cy="720080"/>
          </a:xfrm>
          <a:prstGeom prst="wedgeRoundRectCallout">
            <a:avLst>
              <a:gd name="adj1" fmla="val 58001"/>
              <a:gd name="adj2" fmla="val -15953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天平平衡，表示左右两边一样重。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/>
      <p:bldP spid="17" grpId="0"/>
      <p:bldP spid="18" grpId="0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童晓芳\个人专业成长\各类撰稿\20180605路编1-6下册《课件》\课件专用人物图\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630" y="412452"/>
            <a:ext cx="1800225" cy="143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圆角矩形标注 11"/>
          <p:cNvSpPr>
            <a:spLocks noChangeArrowheads="1"/>
          </p:cNvSpPr>
          <p:nvPr/>
        </p:nvSpPr>
        <p:spPr bwMode="auto">
          <a:xfrm>
            <a:off x="2383830" y="699542"/>
            <a:ext cx="3457575" cy="576064"/>
          </a:xfrm>
          <a:prstGeom prst="wedgeRoundRectCallout">
            <a:avLst>
              <a:gd name="adj1" fmla="val -61789"/>
              <a:gd name="adj2" fmla="val 8826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这些式子中哪些是等式？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44460" y="1887611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＞</a:t>
            </a:r>
            <a:endParaRPr lang="zh-CN" altLang="en-US" sz="2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904636" y="189406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i="1" dirty="0" smtClean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+50</a:t>
            </a:r>
            <a:endParaRPr lang="zh-CN" altLang="en-US" sz="2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056764" y="1894061"/>
            <a:ext cx="651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100</a:t>
            </a:r>
            <a:endParaRPr lang="zh-CN" altLang="en-US" sz="2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936451" y="1894061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＝</a:t>
            </a:r>
            <a:endParaRPr lang="zh-CN" altLang="en-US" sz="2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139952" y="188733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i="1" dirty="0" smtClean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+50</a:t>
            </a:r>
            <a:endParaRPr lang="zh-CN" altLang="en-US" sz="2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292080" y="1894061"/>
            <a:ext cx="651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150</a:t>
            </a:r>
            <a:endParaRPr lang="zh-CN" altLang="en-US" sz="2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915187" y="242773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i="1" dirty="0" smtClean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+50</a:t>
            </a:r>
            <a:endParaRPr lang="zh-CN" altLang="en-US" sz="2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627784" y="2457848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＜</a:t>
            </a:r>
            <a:endParaRPr lang="zh-CN" altLang="en-US" sz="2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131840" y="2427734"/>
            <a:ext cx="6479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20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0</a:t>
            </a:r>
            <a:endParaRPr lang="zh-CN" altLang="en-US" sz="2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510002" y="2470125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2400" b="1" i="1" dirty="0" smtClean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endParaRPr lang="zh-CN" altLang="en-US" sz="2400" b="1" dirty="0">
              <a:solidFill>
                <a:srgbClr val="0000FF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942050" y="2470125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＝</a:t>
            </a:r>
            <a:endParaRPr lang="zh-CN" altLang="en-US" sz="2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292218" y="2463203"/>
            <a:ext cx="6479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20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0</a:t>
            </a:r>
            <a:endParaRPr lang="zh-CN" altLang="en-US" sz="2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" name="Picture 2" descr="D:\童晓芳\个人专业成长\各类撰稿\20180605路编1-6下册《课件》\课件专用人物图\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322" y="3075806"/>
            <a:ext cx="1648020" cy="1316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圆角矩形标注 31"/>
          <p:cNvSpPr>
            <a:spLocks noChangeArrowheads="1"/>
          </p:cNvSpPr>
          <p:nvPr/>
        </p:nvSpPr>
        <p:spPr bwMode="auto">
          <a:xfrm>
            <a:off x="2119431" y="3205566"/>
            <a:ext cx="1252043" cy="720080"/>
          </a:xfrm>
          <a:prstGeom prst="wedgeRoundRectCallout">
            <a:avLst>
              <a:gd name="adj1" fmla="val -64034"/>
              <a:gd name="adj2" fmla="val 34283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左边不是等式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pic>
        <p:nvPicPr>
          <p:cNvPr id="3075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0444" y="3071432"/>
            <a:ext cx="1811956" cy="1447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圆角矩形标注 32"/>
          <p:cNvSpPr>
            <a:spLocks noChangeArrowheads="1"/>
          </p:cNvSpPr>
          <p:nvPr/>
        </p:nvSpPr>
        <p:spPr bwMode="auto">
          <a:xfrm>
            <a:off x="5148064" y="3328665"/>
            <a:ext cx="1252043" cy="720080"/>
          </a:xfrm>
          <a:prstGeom prst="wedgeRoundRectCallout">
            <a:avLst>
              <a:gd name="adj1" fmla="val 67706"/>
              <a:gd name="adj2" fmla="val 18301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右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边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等式。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 animBg="1"/>
      <p:bldP spid="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095621"/>
            <a:ext cx="1728192" cy="138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030" name="AutoShape 22"/>
          <p:cNvSpPr>
            <a:spLocks noChangeArrowheads="1"/>
          </p:cNvSpPr>
          <p:nvPr/>
        </p:nvSpPr>
        <p:spPr bwMode="auto">
          <a:xfrm flipH="1">
            <a:off x="2915816" y="1510702"/>
            <a:ext cx="3163217" cy="504825"/>
          </a:xfrm>
          <a:prstGeom prst="wedgeRoundRectCallout">
            <a:avLst>
              <a:gd name="adj1" fmla="val -59447"/>
              <a:gd name="adj2" fmla="val -5726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/>
          <a:lstStyle/>
          <a:p>
            <a:pPr algn="ctr" defTabSz="914400"/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例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中的等式是方程吗？</a:t>
            </a:r>
          </a:p>
        </p:txBody>
      </p:sp>
      <p:pic>
        <p:nvPicPr>
          <p:cNvPr id="43031" name="Picture 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3" t="20044" r="6813" b="30176"/>
          <a:stretch>
            <a:fillRect/>
          </a:stretch>
        </p:blipFill>
        <p:spPr bwMode="auto">
          <a:xfrm>
            <a:off x="2483768" y="2427735"/>
            <a:ext cx="3888978" cy="509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627534"/>
            <a:ext cx="7920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像</a:t>
            </a:r>
            <a:r>
              <a:rPr lang="en-US" altLang="zh-CN" sz="2400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+50=150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2400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=200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这样含有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未知数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等式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方程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AutoShape 22"/>
          <p:cNvSpPr>
            <a:spLocks noChangeArrowheads="1"/>
          </p:cNvSpPr>
          <p:nvPr/>
        </p:nvSpPr>
        <p:spPr bwMode="auto">
          <a:xfrm flipH="1">
            <a:off x="2339752" y="3339979"/>
            <a:ext cx="4891191" cy="504825"/>
          </a:xfrm>
          <a:prstGeom prst="wedgeRoundRectCallout">
            <a:avLst>
              <a:gd name="adj1" fmla="val 54936"/>
              <a:gd name="adj2" fmla="val 3720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不是方程，这个等式中没有未知数。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453" y="2763577"/>
            <a:ext cx="1126831" cy="161482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1000"/>
                                        <p:tgtEl>
                                          <p:spTgt spid="43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30" grpId="0" animBg="1"/>
      <p:bldP spid="2" grpId="0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童晓芳\个人专业成长\各类撰稿\20180605路编1-6下册《课件》\课件专用人物图\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20" y="2499742"/>
            <a:ext cx="2020802" cy="1614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053" name="Text Box 21"/>
          <p:cNvSpPr txBox="1">
            <a:spLocks noChangeArrowheads="1"/>
          </p:cNvSpPr>
          <p:nvPr/>
        </p:nvSpPr>
        <p:spPr bwMode="auto">
          <a:xfrm>
            <a:off x="1806686" y="4020848"/>
            <a:ext cx="5256584" cy="510778"/>
          </a:xfrm>
          <a:prstGeom prst="round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18288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2860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27432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2004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pPr defTabSz="914400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方程一定是等式，等式不一定是方程。</a:t>
            </a:r>
          </a:p>
        </p:txBody>
      </p:sp>
      <p:sp>
        <p:nvSpPr>
          <p:cNvPr id="44055" name="AutoShape 23"/>
          <p:cNvSpPr>
            <a:spLocks noChangeArrowheads="1"/>
          </p:cNvSpPr>
          <p:nvPr/>
        </p:nvSpPr>
        <p:spPr bwMode="auto">
          <a:xfrm rot="21423345" flipH="1">
            <a:off x="767527" y="1714434"/>
            <a:ext cx="2703662" cy="1083571"/>
          </a:xfrm>
          <a:prstGeom prst="cloudCallout">
            <a:avLst>
              <a:gd name="adj1" fmla="val 23765"/>
              <a:gd name="adj2" fmla="val 6148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/>
          <a:lstStyle/>
          <a:p>
            <a:pPr algn="ctr" defTabSz="914400"/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等式与方程有什么关系？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58926" y="555526"/>
            <a:ext cx="7920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像</a:t>
            </a:r>
            <a:r>
              <a:rPr lang="en-US" altLang="zh-CN" sz="2400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+50=150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2400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=200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这样含有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未知数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等式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方程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2" name="Picture 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3" t="20044" r="6813" b="30176"/>
          <a:stretch>
            <a:fillRect/>
          </a:stretch>
        </p:blipFill>
        <p:spPr bwMode="auto">
          <a:xfrm>
            <a:off x="661736" y="1107703"/>
            <a:ext cx="2736850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 Box 24"/>
          <p:cNvSpPr txBox="1">
            <a:spLocks noChangeArrowheads="1"/>
          </p:cNvSpPr>
          <p:nvPr/>
        </p:nvSpPr>
        <p:spPr bwMode="auto">
          <a:xfrm>
            <a:off x="3491879" y="1059582"/>
            <a:ext cx="49688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18288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2860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27432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2004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pPr defTabSz="914400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是等式不是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方程，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这个等式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中没有未知数。</a:t>
            </a:r>
          </a:p>
        </p:txBody>
      </p:sp>
      <p:sp>
        <p:nvSpPr>
          <p:cNvPr id="16" name="Text Box 21"/>
          <p:cNvSpPr txBox="1">
            <a:spLocks noChangeArrowheads="1"/>
          </p:cNvSpPr>
          <p:nvPr/>
        </p:nvSpPr>
        <p:spPr bwMode="auto">
          <a:xfrm>
            <a:off x="3634574" y="1890579"/>
            <a:ext cx="522074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18288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2860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27432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2004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pPr defTabSz="914400">
              <a:spcBef>
                <a:spcPct val="50000"/>
              </a:spcBef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等式和方程的关系可以用下图表示。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670" y="2391131"/>
            <a:ext cx="3886200" cy="156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53" grpId="0"/>
      <p:bldP spid="44055" grpId="0" animBg="1"/>
      <p:bldP spid="11" grpId="0"/>
      <p:bldP spid="13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693340" y="1032236"/>
            <a:ext cx="736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下面式子哪些是等式？哪些是方程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1022945" y="1635646"/>
            <a:ext cx="1756693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6 + 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= 14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2977157" y="1635646"/>
            <a:ext cx="2262187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36</a:t>
            </a:r>
            <a:r>
              <a:rPr lang="en-US" altLang="zh-CN" sz="2400" b="1" i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400" b="1" i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-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7</a:t>
            </a:r>
            <a:r>
              <a:rPr lang="en-US" altLang="zh-CN" sz="2400" b="1" i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=</a:t>
            </a:r>
            <a:r>
              <a:rPr lang="en-US" altLang="zh-CN" sz="2400" b="1" i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29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1"/>
          <p:cNvSpPr txBox="1">
            <a:spLocks noChangeArrowheads="1"/>
          </p:cNvSpPr>
          <p:nvPr/>
        </p:nvSpPr>
        <p:spPr bwMode="auto">
          <a:xfrm>
            <a:off x="5239345" y="1635646"/>
            <a:ext cx="221297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60</a:t>
            </a:r>
            <a:r>
              <a:rPr lang="en-US" altLang="zh-CN" sz="2400" b="1" i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+ 23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＞</a:t>
            </a:r>
            <a:r>
              <a:rPr lang="en-US" altLang="zh-CN" sz="2400" b="1" i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70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1"/>
          <p:cNvSpPr txBox="1">
            <a:spLocks noChangeArrowheads="1"/>
          </p:cNvSpPr>
          <p:nvPr/>
        </p:nvSpPr>
        <p:spPr bwMode="auto">
          <a:xfrm>
            <a:off x="727075" y="2715766"/>
            <a:ext cx="195421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5</a:t>
            </a:r>
            <a:r>
              <a:rPr lang="en-US" altLang="zh-CN" sz="2400" b="1" i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+ 20</a:t>
            </a:r>
            <a:r>
              <a:rPr lang="en-US" altLang="zh-CN" sz="2400" b="1" i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=</a:t>
            </a:r>
            <a:r>
              <a:rPr lang="en-US" altLang="zh-CN" sz="2400" b="1" i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1"/>
          <p:cNvSpPr txBox="1">
            <a:spLocks noChangeArrowheads="1"/>
          </p:cNvSpPr>
          <p:nvPr/>
        </p:nvSpPr>
        <p:spPr bwMode="auto">
          <a:xfrm>
            <a:off x="2773363" y="2715766"/>
            <a:ext cx="2035175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 +</a:t>
            </a:r>
            <a:r>
              <a:rPr lang="en-US" altLang="zh-CN" sz="2400" b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4</a:t>
            </a:r>
            <a:r>
              <a:rPr lang="en-US" altLang="zh-CN" sz="2400" b="1" i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＜</a:t>
            </a:r>
            <a:r>
              <a:rPr lang="en-US" altLang="zh-CN" sz="2400" b="1" i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14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i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Box 11"/>
          <p:cNvSpPr txBox="1">
            <a:spLocks noChangeArrowheads="1"/>
          </p:cNvSpPr>
          <p:nvPr/>
        </p:nvSpPr>
        <p:spPr bwMode="auto">
          <a:xfrm>
            <a:off x="5013325" y="2715766"/>
            <a:ext cx="2006947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en-US" altLang="zh-CN" sz="2400" b="1" i="1" dirty="0">
                <a:latin typeface="Times New Roman" pitchFamily="18" charset="0"/>
                <a:sym typeface="宋体" pitchFamily="2" charset="-122"/>
              </a:rPr>
              <a:t>y </a:t>
            </a:r>
            <a:r>
              <a:rPr lang="zh-CN" altLang="en-US" sz="2400" b="1" i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－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28</a:t>
            </a:r>
            <a:r>
              <a:rPr lang="en-US" altLang="zh-CN" sz="2400" b="1" i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= 35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1"/>
          <p:cNvSpPr txBox="1">
            <a:spLocks noChangeArrowheads="1"/>
          </p:cNvSpPr>
          <p:nvPr/>
        </p:nvSpPr>
        <p:spPr bwMode="auto">
          <a:xfrm>
            <a:off x="7318375" y="2715766"/>
            <a:ext cx="1475581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5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y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=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40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Box 22"/>
          <p:cNvSpPr txBox="1">
            <a:spLocks noChangeArrowheads="1"/>
          </p:cNvSpPr>
          <p:nvPr/>
        </p:nvSpPr>
        <p:spPr bwMode="auto">
          <a:xfrm>
            <a:off x="1022945" y="2067446"/>
            <a:ext cx="1676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等式 方程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</a:p>
        </p:txBody>
      </p:sp>
      <p:sp>
        <p:nvSpPr>
          <p:cNvPr id="20" name="TextBox 22"/>
          <p:cNvSpPr txBox="1">
            <a:spLocks noChangeArrowheads="1"/>
          </p:cNvSpPr>
          <p:nvPr/>
        </p:nvSpPr>
        <p:spPr bwMode="auto">
          <a:xfrm>
            <a:off x="3428008" y="2067446"/>
            <a:ext cx="1676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等式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</a:p>
        </p:txBody>
      </p:sp>
      <p:sp>
        <p:nvSpPr>
          <p:cNvPr id="21" name="TextBox 22"/>
          <p:cNvSpPr txBox="1">
            <a:spLocks noChangeArrowheads="1"/>
          </p:cNvSpPr>
          <p:nvPr/>
        </p:nvSpPr>
        <p:spPr bwMode="auto">
          <a:xfrm>
            <a:off x="985838" y="3176141"/>
            <a:ext cx="1676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buFont typeface="Arial" charset="0"/>
              <a:buNone/>
              <a:defRPr sz="2400">
                <a:latin typeface="楷体_GB2312" charset="-122"/>
                <a:ea typeface="楷体_GB2312" charset="-122"/>
              </a:defRPr>
            </a:lvl1pPr>
          </a:lstStyle>
          <a:p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等式</a:t>
            </a:r>
            <a:r>
              <a:rPr lang="zh-CN" altLang="en-US" b="1" dirty="0">
                <a:sym typeface="宋体" pitchFamily="2" charset="-122"/>
              </a:rPr>
              <a:t> </a:t>
            </a:r>
          </a:p>
        </p:txBody>
      </p:sp>
      <p:sp>
        <p:nvSpPr>
          <p:cNvPr id="22" name="TextBox 22"/>
          <p:cNvSpPr txBox="1">
            <a:spLocks noChangeArrowheads="1"/>
          </p:cNvSpPr>
          <p:nvPr/>
        </p:nvSpPr>
        <p:spPr bwMode="auto">
          <a:xfrm>
            <a:off x="5087938" y="3176141"/>
            <a:ext cx="1676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等式 方程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7156450" y="3176141"/>
            <a:ext cx="1676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等式 方程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</a:p>
        </p:txBody>
      </p:sp>
      <p:sp>
        <p:nvSpPr>
          <p:cNvPr id="24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25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30" name="Text Box 21"/>
          <p:cNvSpPr txBox="1">
            <a:spLocks noChangeArrowheads="1"/>
          </p:cNvSpPr>
          <p:nvPr/>
        </p:nvSpPr>
        <p:spPr bwMode="auto">
          <a:xfrm>
            <a:off x="1731590" y="3867894"/>
            <a:ext cx="5432698" cy="510778"/>
          </a:xfrm>
          <a:prstGeom prst="wedgeRoundRectCallout">
            <a:avLst>
              <a:gd name="adj1" fmla="val -4853"/>
              <a:gd name="adj2" fmla="val -47426"/>
              <a:gd name="adj3" fmla="val 16667"/>
            </a:avLst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18288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2860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27432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200400" indent="4572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pPr defTabSz="914400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既有未知数又是等式的式子才是方程。</a:t>
            </a:r>
            <a:endParaRPr lang="zh-CN" altLang="en-US" sz="2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10" grpId="0"/>
      <p:bldP spid="9" grpId="0"/>
      <p:bldP spid="11" grpId="0"/>
      <p:bldP spid="14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  <p:bldP spid="30" grpId="0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598</Words>
  <Application>Microsoft Office PowerPoint</Application>
  <PresentationFormat>全屏显示(16:9)</PresentationFormat>
  <Paragraphs>128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Calibri</vt:lpstr>
      <vt:lpstr>Microsoft JhengHei</vt:lpstr>
      <vt:lpstr>黑体</vt:lpstr>
      <vt:lpstr>楷体_GB2312</vt:lpstr>
      <vt:lpstr>幼圆</vt:lpstr>
      <vt:lpstr>楷体</vt:lpstr>
      <vt:lpstr>微软雅黑</vt:lpstr>
      <vt:lpstr>Times New Roman</vt:lpstr>
      <vt:lpstr>3_Office 主题</vt:lpstr>
      <vt:lpstr>5_Office 主题</vt:lpstr>
      <vt:lpstr>4_Office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24</cp:revision>
  <dcterms:created xsi:type="dcterms:W3CDTF">2017-03-17T02:28:00Z</dcterms:created>
  <dcterms:modified xsi:type="dcterms:W3CDTF">2019-10-14T02:37:55Z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